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258" r:id="rId2"/>
    <p:sldId id="264" r:id="rId3"/>
    <p:sldId id="269" r:id="rId4"/>
    <p:sldId id="302" r:id="rId5"/>
    <p:sldId id="303" r:id="rId6"/>
    <p:sldId id="305" r:id="rId7"/>
    <p:sldId id="306" r:id="rId8"/>
    <p:sldId id="307" r:id="rId9"/>
    <p:sldId id="300" r:id="rId10"/>
    <p:sldId id="256" r:id="rId11"/>
    <p:sldId id="289" r:id="rId12"/>
    <p:sldId id="260" r:id="rId13"/>
    <p:sldId id="312" r:id="rId14"/>
    <p:sldId id="285" r:id="rId15"/>
    <p:sldId id="290" r:id="rId16"/>
    <p:sldId id="286" r:id="rId17"/>
    <p:sldId id="311" r:id="rId18"/>
    <p:sldId id="287" r:id="rId19"/>
    <p:sldId id="288" r:id="rId20"/>
    <p:sldId id="310" r:id="rId21"/>
    <p:sldId id="308" r:id="rId22"/>
    <p:sldId id="309" r:id="rId23"/>
    <p:sldId id="299" r:id="rId24"/>
    <p:sldId id="319" r:id="rId25"/>
    <p:sldId id="304" r:id="rId26"/>
    <p:sldId id="280" r:id="rId27"/>
    <p:sldId id="279" r:id="rId28"/>
    <p:sldId id="320" r:id="rId29"/>
    <p:sldId id="321" r:id="rId30"/>
    <p:sldId id="328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  <p:sldId id="337" r:id="rId60"/>
    <p:sldId id="338" r:id="rId61"/>
    <p:sldId id="339" r:id="rId62"/>
    <p:sldId id="340" r:id="rId63"/>
    <p:sldId id="341" r:id="rId64"/>
    <p:sldId id="344" r:id="rId65"/>
    <p:sldId id="343" r:id="rId66"/>
    <p:sldId id="342" r:id="rId67"/>
    <p:sldId id="345" r:id="rId68"/>
    <p:sldId id="354" r:id="rId69"/>
    <p:sldId id="348" r:id="rId70"/>
    <p:sldId id="349" r:id="rId71"/>
    <p:sldId id="346" r:id="rId72"/>
    <p:sldId id="347" r:id="rId73"/>
    <p:sldId id="350" r:id="rId74"/>
    <p:sldId id="353" r:id="rId75"/>
    <p:sldId id="352" r:id="rId76"/>
    <p:sldId id="355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FF0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66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60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07/04/2025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708-9538-614F-4BBA-1310CDA4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5AEC-0AA2-1353-5F66-B60CA7791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F20C8-A695-C3A0-8226-30E0828B7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C673-1C7B-25E4-6BE9-C3954145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2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EF39-8910-399B-3050-8D934DA0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4C50-1CB8-E631-A8E8-FBEE33B87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2117-9FC4-BA10-8543-1E7A281A9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900D-343B-F88F-67DB-2C8567979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07-04-2025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youtu.be/u8uHI6WLz6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iopscience.iop.org/book/mono/978-1-6817-4073-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hep-ex/9912051v1" TargetMode="External"/><Relationship Id="rId4" Type="http://schemas.openxmlformats.org/officeDocument/2006/relationships/image" Target="../media/image10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hep-ex/9912051v1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Theoretical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Interactions determined by the coupling constant (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‘asymptotic freedom’ i.e. ↓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 process ‘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≲ 1 GeV) is npQCD –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https://doi.org/10.1016/j.physletb.2015.09.063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Phenomenology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Production of qq̅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a virtual photon or Z boson via (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l-GR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∗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IN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gluons via (g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 or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2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radiation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uses LLA parton shower with (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</a:t>
            </a:r>
            <a:r>
              <a:rPr lang="en-US" sz="2000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branching_parton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Annihilation of eē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Expected total events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11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 at √s = 91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√s = 160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Z0 – Increased statistical samples by factor of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angle between particle i and j | 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n-jet rates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n–jet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section for n-jets /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tau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W and Z decays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http://dx.doi.org/10.1140/epjc/s10052-019-6904-3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(1989 - 2000)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 √s = 91 GeV for eē → Z0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LEP1.5 √s = 2 × 80.3 GeV for eē → WW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Timeline so far…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27 Sep 2024 – Meeting (Philip, Manjit,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Ritu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https://fr.wikipedia.org/wiki/Hadron#/media/Fichier:Qqhadrons.png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https://physics.stackexchange.com/questions/369092/understanding-the-parton-distribution-functions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a PDF?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factorisation scheme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how to separate the perturbative (short-distance/high-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contributions from the non-perturbative (long-distance/low-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order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DGLAP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https://gsalam.web.cern.ch/repository/talks/2015-SaoPaulo-lecture3.pdf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Edition#1 2016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Edition#2 2023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https://iopscience.iop.org/book/mono/978-0-7503-4737-2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Useful resources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https://youtu.be/u8uHI6WLz6c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What are they?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https://cms.cern/news/jets-cms-and-determination-their-energy-scale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https://en.wikipedia.org/wiki/Self-similar_process#/media/File:Wiener_process_animated.gif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History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Mean sphericity decreases with increasing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 peaks at low values as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increases</a:t>
            </a:r>
            <a:endParaRPr lang="en-US" sz="1600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Confirmed jets are formed due to 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cross-section ≈ exp(-b×p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with b=1.02 ± 0.09 GeV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events increases with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above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https://journals.aps.org/prl/pdf/10.1103/PhysRevLett.35.1609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https://en.wikipedia.org/wiki/File:CDF_Top_Event.jpg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 example,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Sterman–Weinberg jets : first jet algorithm (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hlinkClick r:id="rId2"/>
              </a:rPr>
              <a:t>PRL-1969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fraction of 2-jet events for a given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η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a cross-section insensitive to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Cone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Clustering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Learning Pythia-ROOT workflows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UA5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 Repository </a:t>
            </a: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(20 November 2024)</a:t>
            </a:r>
            <a:endParaRPr lang="en-IN" sz="2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051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github.com/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phylmath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/HEP-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L3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one has used anti-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HEP introduction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Correcting data types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4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Parton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6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r>
              <a:rPr lang="en-US" sz="16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65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s'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1- what does repeated numbers mean X-&gt;X-&gt;X ?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 difference between having (X,X) or (X,0) daughters ?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(assumes homogenous beam substructure)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 toggle impacts high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Fitting </a:t>
            </a:r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with NB distributions – Tweaking PDF parameters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</a:t>
            </a:r>
            <a:r>
              <a:rPr lang="en-IN" sz="14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 x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collision products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3511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02784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28 products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jet structure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3671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7774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main301.cc – Setting physics switches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Replacing TXT with Ttree files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Solving NBD Fit issues – MINOS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Plotting event shapes –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https://doi.org/10.17182/hepdata.54900.v1/t47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Plotting transverse sphericity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Wait for ma’am’s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main143.cc – for Shalini ep collisions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Implement multi-threading in PYTHIA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up recurring meeting (Thursday 21:15 IST)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EF33-63C3-793F-A2BB-42296AE6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80DD22-FB11-1CDD-C0C1-07707394B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56E252-F898-5069-7A4A-2055D27A1A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27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Detector parameters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A6D6-E339-8C79-14F2-5AA7B74A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B4E888-F821-D62D-5045-111D065C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955696"/>
            <a:ext cx="3774750" cy="28546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F65FD57-8FBC-9A5B-62E8-23C3E0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– Summary of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B4CCD-3C43-7F27-D078-FCDAAF1C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" y="1018335"/>
            <a:ext cx="3646862" cy="279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43C4F-E878-C6E7-27CB-E6F6145B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7" y="3873024"/>
            <a:ext cx="3646861" cy="280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FD822-ED7B-CF3C-1534-677D56EC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25" y="3873024"/>
            <a:ext cx="3774750" cy="280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8798CA-68FD-BFD6-C900-9B214643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522" y="955696"/>
            <a:ext cx="3687950" cy="2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1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F77F-67EC-425E-A950-F447991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7CFCB-7737-E5DE-7AEC-AD3222F8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D1F6-BF1F-ABDE-A29A-E5F0520C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Tasks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error should be 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for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NJetsCh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from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LUND group if they have made any literature for 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Plots for event shapes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FCCee document for study directions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Await layout from ma’am</a:t>
            </a:r>
          </a:p>
        </p:txBody>
      </p:sp>
    </p:spTree>
    <p:extLst>
      <p:ext uri="{BB962C8B-B14F-4D97-AF65-F5344CB8AC3E}">
        <p14:creationId xmlns:p14="http://schemas.microsoft.com/office/powerpoint/2010/main" val="428160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F701-0C43-318D-6071-0FEC090A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2E2F6-FF02-DB14-733A-A26A0BAE93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299E797-F93C-66F5-6180-FFECA604065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8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CDA7F-E924-FC1E-B35B-37750F03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E3E56884-8BBC-E7D3-4364-F4DB4421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– Comparison with OPAL at 91.2 GeV and 161 GeV 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E07DB-5D2A-CE50-46C3-F0D60268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2" y="1675998"/>
            <a:ext cx="5673463" cy="434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1508F-C33F-DDC0-3E65-C513ACA0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363" y="955696"/>
            <a:ext cx="3757645" cy="2893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74F670-E201-6EE4-0239-C4F3D2C1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363" y="3855791"/>
            <a:ext cx="3757645" cy="2936157"/>
          </a:xfrm>
          <a:prstGeom prst="rect">
            <a:avLst/>
          </a:prstGeom>
        </p:spPr>
      </p:pic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D52D2B3C-081D-C24F-5323-A27314CC5092}"/>
              </a:ext>
            </a:extLst>
          </p:cNvPr>
          <p:cNvSpPr/>
          <p:nvPr/>
        </p:nvSpPr>
        <p:spPr>
          <a:xfrm>
            <a:off x="6852213" y="3227316"/>
            <a:ext cx="2150827" cy="1897450"/>
          </a:xfrm>
          <a:prstGeom prst="irregularSeal1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2W data from OPAL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28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85CD-35C4-CA80-9C43-CD570B61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1B8F4D-E645-AFEF-9B7E-BD91D9E5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25DB4-5AB3-7AE2-7CFD-AB0DC545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912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Nch curves with L3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with KNO scaling (x-axis = n/&lt;n&gt; and y-axis=p.&lt;n&gt;)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List out all possible processes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be a nice review paper </a:t>
            </a:r>
            <a:endParaRPr lang="en-US" sz="8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B1C2A-FD87-D1CD-B1EE-F55C9B3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799" y="3374544"/>
            <a:ext cx="4716287" cy="3201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68FDD-7108-03AA-3582-DDBCA37B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798" y="336076"/>
            <a:ext cx="4716287" cy="29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7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2988-366D-AD3C-796A-E6D64277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CB601A-DCE4-A6DD-3753-FE0FDB789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F1CD599-FA5E-C392-ACDE-B21822E258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13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6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02BCB-A1AD-629C-967F-B2CC7F8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D4C4A-01A7-E39A-D290-2F83F30B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619CD-0489-8805-1449-077D83A6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91.2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Verified MC results with Nch and Thrust distributions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500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physics process and hadronic event selection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process cross-sections in Tab1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in Fig1 w/wo top production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5F880A-587C-E4FC-CF62-BAC09877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4"/>
          <a:stretch/>
        </p:blipFill>
        <p:spPr>
          <a:xfrm>
            <a:off x="8245033" y="451412"/>
            <a:ext cx="3579797" cy="238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7E007-9E83-3C45-34C7-8AF4369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2"/>
          <a:stretch/>
        </p:blipFill>
        <p:spPr>
          <a:xfrm>
            <a:off x="8245033" y="3667102"/>
            <a:ext cx="3766053" cy="26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0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E47B0-84FE-4B59-A0E5-EA7289E53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6EC12-DC42-285D-9D73-0156235FBE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9E1B142-4E88-10C1-B25E-18001E4DF4C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03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7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1BDFD-3DD0-852D-E205-988B495AF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163B56-FE70-E6F1-AB74-3A30A8739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5CB581-0341-DD42-D393-D011B17A9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82" y="1171996"/>
            <a:ext cx="3084214" cy="48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84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F72B3-6B9C-6B14-3D18-2350F0C4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E2E74C-5B77-EC4E-9E2D-406F0DB2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First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B94F8-AF56-E6C6-C1E7-224F17A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Leptonic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uuˉ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(W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||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𝜈ˉ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 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(W/Z)H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νˉ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H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38A8C5B-8CA4-B326-BBA2-30DE1B288E7A}"/>
              </a:ext>
            </a:extLst>
          </p:cNvPr>
          <p:cNvCxnSpPr>
            <a:cxnSpLocks/>
          </p:cNvCxnSpPr>
          <p:nvPr/>
        </p:nvCxnSpPr>
        <p:spPr>
          <a:xfrm>
            <a:off x="8936628" y="422476"/>
            <a:ext cx="0" cy="1449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FA5EE37-D740-1F26-8351-BFD03CBACEC2}"/>
              </a:ext>
            </a:extLst>
          </p:cNvPr>
          <p:cNvSpPr/>
          <p:nvPr/>
        </p:nvSpPr>
        <p:spPr>
          <a:xfrm>
            <a:off x="8704879" y="1052529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DB1CA0-84FB-59BF-CD1B-38EF8C1B5260}"/>
              </a:ext>
            </a:extLst>
          </p:cNvPr>
          <p:cNvCxnSpPr>
            <a:cxnSpLocks/>
          </p:cNvCxnSpPr>
          <p:nvPr/>
        </p:nvCxnSpPr>
        <p:spPr>
          <a:xfrm flipV="1">
            <a:off x="8936628" y="1872204"/>
            <a:ext cx="0" cy="13305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69FC07A-91CC-D700-271A-AF38865DAC17}"/>
              </a:ext>
            </a:extLst>
          </p:cNvPr>
          <p:cNvSpPr/>
          <p:nvPr/>
        </p:nvSpPr>
        <p:spPr>
          <a:xfrm>
            <a:off x="8707082" y="2239701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59D1F9-DEFE-93ED-9B8F-54938278351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9135071" y="1267625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191C6F-ACDC-AD94-9B98-454D74C355A7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9137274" y="187220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1445FE-66C6-2CCD-651F-67ABAB2B3588}"/>
              </a:ext>
            </a:extLst>
          </p:cNvPr>
          <p:cNvCxnSpPr/>
          <p:nvPr/>
        </p:nvCxnSpPr>
        <p:spPr>
          <a:xfrm>
            <a:off x="10551290" y="1850218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AB3158-D7CF-E65A-0F87-21016F199721}"/>
              </a:ext>
            </a:extLst>
          </p:cNvPr>
          <p:cNvCxnSpPr>
            <a:cxnSpLocks/>
          </p:cNvCxnSpPr>
          <p:nvPr/>
        </p:nvCxnSpPr>
        <p:spPr>
          <a:xfrm flipV="1">
            <a:off x="10551290" y="1273149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967620-C03D-6E28-4551-D91792FF7B02}"/>
              </a:ext>
            </a:extLst>
          </p:cNvPr>
          <p:cNvSpPr/>
          <p:nvPr/>
        </p:nvSpPr>
        <p:spPr>
          <a:xfrm>
            <a:off x="9758623" y="1805135"/>
            <a:ext cx="792866" cy="127316"/>
          </a:xfrm>
          <a:custGeom>
            <a:avLst/>
            <a:gdLst>
              <a:gd name="connsiteX0" fmla="*/ 0 w 1527859"/>
              <a:gd name="connsiteY0" fmla="*/ 202559 h 349247"/>
              <a:gd name="connsiteX1" fmla="*/ 214132 w 1527859"/>
              <a:gd name="connsiteY1" fmla="*/ 11577 h 349247"/>
              <a:gd name="connsiteX2" fmla="*/ 376178 w 1527859"/>
              <a:gd name="connsiteY2" fmla="*/ 347243 h 349247"/>
              <a:gd name="connsiteX3" fmla="*/ 601884 w 1527859"/>
              <a:gd name="connsiteY3" fmla="*/ 2 h 349247"/>
              <a:gd name="connsiteX4" fmla="*/ 792866 w 1527859"/>
              <a:gd name="connsiteY4" fmla="*/ 341456 h 349247"/>
              <a:gd name="connsiteX5" fmla="*/ 995423 w 1527859"/>
              <a:gd name="connsiteY5" fmla="*/ 11577 h 349247"/>
              <a:gd name="connsiteX6" fmla="*/ 1209555 w 1527859"/>
              <a:gd name="connsiteY6" fmla="*/ 347243 h 349247"/>
              <a:gd name="connsiteX7" fmla="*/ 1383175 w 1527859"/>
              <a:gd name="connsiteY7" fmla="*/ 150473 h 349247"/>
              <a:gd name="connsiteX8" fmla="*/ 1527859 w 1527859"/>
              <a:gd name="connsiteY8" fmla="*/ 133111 h 3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859" h="349247">
                <a:moveTo>
                  <a:pt x="0" y="202559"/>
                </a:moveTo>
                <a:cubicBezTo>
                  <a:pt x="75718" y="95011"/>
                  <a:pt x="151436" y="-12537"/>
                  <a:pt x="214132" y="11577"/>
                </a:cubicBezTo>
                <a:cubicBezTo>
                  <a:pt x="276828" y="35691"/>
                  <a:pt x="311553" y="349172"/>
                  <a:pt x="376178" y="347243"/>
                </a:cubicBezTo>
                <a:cubicBezTo>
                  <a:pt x="440803" y="345314"/>
                  <a:pt x="532436" y="966"/>
                  <a:pt x="601884" y="2"/>
                </a:cubicBezTo>
                <a:cubicBezTo>
                  <a:pt x="671332" y="-963"/>
                  <a:pt x="727276" y="339527"/>
                  <a:pt x="792866" y="341456"/>
                </a:cubicBezTo>
                <a:cubicBezTo>
                  <a:pt x="858456" y="343385"/>
                  <a:pt x="925975" y="10613"/>
                  <a:pt x="995423" y="11577"/>
                </a:cubicBezTo>
                <a:cubicBezTo>
                  <a:pt x="1064871" y="12541"/>
                  <a:pt x="1144930" y="324094"/>
                  <a:pt x="1209555" y="347243"/>
                </a:cubicBezTo>
                <a:cubicBezTo>
                  <a:pt x="1274180" y="370392"/>
                  <a:pt x="1330124" y="186162"/>
                  <a:pt x="1383175" y="150473"/>
                </a:cubicBezTo>
                <a:cubicBezTo>
                  <a:pt x="1436226" y="114784"/>
                  <a:pt x="1482042" y="123947"/>
                  <a:pt x="1527859" y="1331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FC53E-E173-DC48-6DCF-1FD62B818611}"/>
              </a:ext>
            </a:extLst>
          </p:cNvPr>
          <p:cNvSpPr txBox="1"/>
          <p:nvPr/>
        </p:nvSpPr>
        <p:spPr>
          <a:xfrm>
            <a:off x="9890081" y="1444822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i="1" baseline="30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439C4C-1B43-E462-B5E0-C25E2EC0AEA9}"/>
              </a:ext>
            </a:extLst>
          </p:cNvPr>
          <p:cNvSpPr/>
          <p:nvPr/>
        </p:nvSpPr>
        <p:spPr>
          <a:xfrm rot="13500000">
            <a:off x="7413654" y="2388464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5C42D4-4C2E-469B-B12F-89DD1965105E}"/>
              </a:ext>
            </a:extLst>
          </p:cNvPr>
          <p:cNvSpPr/>
          <p:nvPr/>
        </p:nvSpPr>
        <p:spPr>
          <a:xfrm rot="8100000">
            <a:off x="7392526" y="1114681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6B2900-1727-1407-C02F-0FD1F9332CA3}"/>
              </a:ext>
            </a:extLst>
          </p:cNvPr>
          <p:cNvSpPr txBox="1"/>
          <p:nvPr/>
        </p:nvSpPr>
        <p:spPr>
          <a:xfrm>
            <a:off x="7735918" y="945914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F448D-1F4E-E21A-3505-3790C2875B39}"/>
              </a:ext>
            </a:extLst>
          </p:cNvPr>
          <p:cNvSpPr txBox="1"/>
          <p:nvPr/>
        </p:nvSpPr>
        <p:spPr>
          <a:xfrm>
            <a:off x="7735918" y="229869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A730AA-C808-386B-DDFE-0F3E78D47AD7}"/>
              </a:ext>
            </a:extLst>
          </p:cNvPr>
          <p:cNvCxnSpPr>
            <a:cxnSpLocks/>
          </p:cNvCxnSpPr>
          <p:nvPr/>
        </p:nvCxnSpPr>
        <p:spPr>
          <a:xfrm>
            <a:off x="10557281" y="1855381"/>
            <a:ext cx="860117" cy="134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1D18B0-98D7-A976-615A-A7EEC53A155E}"/>
              </a:ext>
            </a:extLst>
          </p:cNvPr>
          <p:cNvCxnSpPr>
            <a:cxnSpLocks/>
          </p:cNvCxnSpPr>
          <p:nvPr/>
        </p:nvCxnSpPr>
        <p:spPr>
          <a:xfrm>
            <a:off x="10557281" y="1052529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828ABA-8BB9-9C26-311D-08710CD226C2}"/>
              </a:ext>
            </a:extLst>
          </p:cNvPr>
          <p:cNvCxnSpPr>
            <a:cxnSpLocks/>
          </p:cNvCxnSpPr>
          <p:nvPr/>
        </p:nvCxnSpPr>
        <p:spPr>
          <a:xfrm>
            <a:off x="10557281" y="1861212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D149B2-E81C-2B6F-E6DE-722994FBCB6B}"/>
              </a:ext>
            </a:extLst>
          </p:cNvPr>
          <p:cNvSpPr txBox="1"/>
          <p:nvPr/>
        </p:nvSpPr>
        <p:spPr>
          <a:xfrm>
            <a:off x="10400736" y="660656"/>
            <a:ext cx="31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tt̄</a:t>
            </a:r>
            <a:endParaRPr lang="en-GB" i="1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1479A-ED80-FEC1-612A-6F1292A85375}"/>
              </a:ext>
            </a:extLst>
          </p:cNvPr>
          <p:cNvSpPr txBox="1"/>
          <p:nvPr/>
        </p:nvSpPr>
        <p:spPr>
          <a:xfrm>
            <a:off x="11417398" y="1684127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CECBDB-52AF-1643-E2BA-2FF52560FD1D}"/>
              </a:ext>
            </a:extLst>
          </p:cNvPr>
          <p:cNvSpPr txBox="1"/>
          <p:nvPr/>
        </p:nvSpPr>
        <p:spPr>
          <a:xfrm>
            <a:off x="11104137" y="996348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3C5769-54A3-4329-D684-1ECDF0E58D9D}"/>
              </a:ext>
            </a:extLst>
          </p:cNvPr>
          <p:cNvSpPr txBox="1"/>
          <p:nvPr/>
        </p:nvSpPr>
        <p:spPr>
          <a:xfrm>
            <a:off x="11104137" y="232946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9EF1DF-6605-2CBA-A50D-718A576FE238}"/>
              </a:ext>
            </a:extLst>
          </p:cNvPr>
          <p:cNvSpPr txBox="1"/>
          <p:nvPr/>
        </p:nvSpPr>
        <p:spPr>
          <a:xfrm>
            <a:off x="10163472" y="2661578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sz="1600" i="1" baseline="-250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0740E0-59CE-70D1-7098-3E58684EE6AE}"/>
              </a:ext>
            </a:extLst>
          </p:cNvPr>
          <p:cNvCxnSpPr/>
          <p:nvPr/>
        </p:nvCxnSpPr>
        <p:spPr>
          <a:xfrm rot="10800000">
            <a:off x="6815675" y="1230179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A5EC2F-3F30-E27F-8CDE-DADC1E557A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17878" y="182923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0F8DE2-C652-1386-954B-E18DC6D0F9D1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832081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223567-BBF9-F846-7964-0027AB1536AE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023398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B64962-AB8B-39E4-CA06-B8AB8342C0DB}"/>
              </a:ext>
            </a:extLst>
          </p:cNvPr>
          <p:cNvCxnSpPr>
            <a:cxnSpLocks/>
          </p:cNvCxnSpPr>
          <p:nvPr/>
        </p:nvCxnSpPr>
        <p:spPr>
          <a:xfrm>
            <a:off x="7437609" y="1832081"/>
            <a:ext cx="2233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675FAD0-8BE8-C45F-5188-4F9503D02401}"/>
              </a:ext>
            </a:extLst>
          </p:cNvPr>
          <p:cNvSpPr txBox="1"/>
          <p:nvPr/>
        </p:nvSpPr>
        <p:spPr>
          <a:xfrm>
            <a:off x="7109900" y="64754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endParaRPr lang="en-GB" i="1" baseline="30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612AE1-3FE6-7212-98A9-2707E65F4C72}"/>
              </a:ext>
            </a:extLst>
          </p:cNvPr>
          <p:cNvSpPr txBox="1"/>
          <p:nvPr/>
        </p:nvSpPr>
        <p:spPr>
          <a:xfrm>
            <a:off x="7043799" y="264172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EA330E-BA2F-CDD3-E7F8-39FF3360695F}"/>
              </a:ext>
            </a:extLst>
          </p:cNvPr>
          <p:cNvSpPr txBox="1"/>
          <p:nvPr/>
        </p:nvSpPr>
        <p:spPr>
          <a:xfrm>
            <a:off x="6433855" y="911750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56E74A-A4ED-BB4A-CBCD-BD103E8EA343}"/>
              </a:ext>
            </a:extLst>
          </p:cNvPr>
          <p:cNvSpPr txBox="1"/>
          <p:nvPr/>
        </p:nvSpPr>
        <p:spPr>
          <a:xfrm>
            <a:off x="6451268" y="2312923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</p:spTree>
    <p:extLst>
      <p:ext uri="{BB962C8B-B14F-4D97-AF65-F5344CB8AC3E}">
        <p14:creationId xmlns:p14="http://schemas.microsoft.com/office/powerpoint/2010/main" val="3653485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co-ordinate system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Polar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5FD41-C401-B74B-0572-761FAAF86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AB7096-6CF9-F0EF-F29C-59EF3A16D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Second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FA6EF0-0F8E-204F-EEA5-6FEEB90C7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Hadronisation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 processes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286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484C2-0197-EFEA-A4DE-D3B4DBFA3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9208E3-2D8A-E422-23AE-3F6C0744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Physics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1DF27-8785-8902-B83C-DE46A6D8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  <a:endParaRPr lang="en-US" sz="20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(semi leptonic decay)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leptons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ττ̄</a:t>
            </a:r>
            <a:endParaRPr lang="en-US" sz="20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tt̄ 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(for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computation)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ISR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beamstrahlung (negligible)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A3DDC-1887-4409-0F77-BB107D5E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86" r="4123"/>
          <a:stretch/>
        </p:blipFill>
        <p:spPr>
          <a:xfrm>
            <a:off x="6573528" y="1589668"/>
            <a:ext cx="3003484" cy="2141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72ED3-FB0E-F90A-5A58-EA1E4305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397" y="1110215"/>
            <a:ext cx="2365180" cy="3100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C864C-6577-29AC-D8DE-97541EB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696" y="4482508"/>
            <a:ext cx="4586632" cy="570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21619-B9F2-267B-0C37-85D40CE36CF6}"/>
              </a:ext>
            </a:extLst>
          </p:cNvPr>
          <p:cNvSpPr txBox="1"/>
          <p:nvPr/>
        </p:nvSpPr>
        <p:spPr>
          <a:xfrm>
            <a:off x="8164042" y="818387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802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20656-FDD0-3092-7091-00DE469A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1B17BA-F77E-AEE2-8143-AA7411F5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Event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ABAD8-BA26-6B2F-0719-FDB8579B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7137888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ISR &amp; Beamstrahlung : Cut √s' &gt; 425 GeV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/tt̄  decays : Cut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&lt; 0.03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 mass of thrust hemisphere ≈ 80 or 91 GeV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 : Cut mass of thrust hemisphere &lt; 1% E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decays : Cut |cos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| &lt; 0.85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F8CD2-E3A6-E824-011D-F89C1449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363" y="572238"/>
            <a:ext cx="4847637" cy="2559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24A5A-1100-6251-80D2-A024040D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63" y="3240702"/>
            <a:ext cx="4847637" cy="26535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793D2E-258C-2511-B5B4-45B99CFFB005}"/>
              </a:ext>
            </a:extLst>
          </p:cNvPr>
          <p:cNvSpPr txBox="1"/>
          <p:nvPr/>
        </p:nvSpPr>
        <p:spPr>
          <a:xfrm>
            <a:off x="8274348" y="32575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88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000BA-3B54-9544-00AD-71ABC9E39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B5A2F79-1892-193B-5179-40564A5670DD}"/>
              </a:ext>
            </a:extLst>
          </p:cNvPr>
          <p:cNvSpPr/>
          <p:nvPr/>
        </p:nvSpPr>
        <p:spPr>
          <a:xfrm>
            <a:off x="7598780" y="1417899"/>
            <a:ext cx="4467828" cy="49308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FF2A31-EA64-7943-0BBE-19C853E0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Extracting thrust in Automeris.io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F4419-6697-8E2B-20B9-69358DE3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9043" y="1756453"/>
            <a:ext cx="3506523" cy="4031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E9899-FC26-A19D-85D0-3ACFEFD6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756453"/>
            <a:ext cx="3506523" cy="4034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CD227F-87F2-F28C-E78F-0062E4F7CD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79"/>
          <a:stretch/>
        </p:blipFill>
        <p:spPr>
          <a:xfrm>
            <a:off x="8962520" y="1509009"/>
            <a:ext cx="1467863" cy="1335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FF9697-3DCC-C2D9-372C-17D13BD6D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668" y="1509009"/>
            <a:ext cx="1467862" cy="1335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ED4861-824C-6CF9-B0B3-9562DB34968F}"/>
              </a:ext>
            </a:extLst>
          </p:cNvPr>
          <p:cNvSpPr txBox="1"/>
          <p:nvPr/>
        </p:nvSpPr>
        <p:spPr>
          <a:xfrm>
            <a:off x="7747817" y="1884556"/>
            <a:ext cx="1026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Extracted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data</a:t>
            </a:r>
            <a:endParaRPr lang="en-GB" sz="1600" baseline="30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46EFC3-14EA-9BAA-7653-C1821385D8C2}"/>
              </a:ext>
            </a:extLst>
          </p:cNvPr>
          <p:cNvSpPr txBox="1"/>
          <p:nvPr/>
        </p:nvSpPr>
        <p:spPr>
          <a:xfrm>
            <a:off x="203710" y="1417899"/>
            <a:ext cx="3506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x-axis bin width</a:t>
            </a:r>
            <a:endParaRPr lang="en-GB" sz="16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757A8-AB61-77CB-E734-7CBDFB1AEC79}"/>
              </a:ext>
            </a:extLst>
          </p:cNvPr>
          <p:cNvSpPr txBox="1"/>
          <p:nvPr/>
        </p:nvSpPr>
        <p:spPr>
          <a:xfrm>
            <a:off x="3715766" y="1417899"/>
            <a:ext cx="3506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y-axis magnitudes</a:t>
            </a:r>
            <a:endParaRPr lang="en-GB" sz="1600" baseline="30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CE1462-0DB1-75E8-D4FE-D3F229388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947" y="2893679"/>
            <a:ext cx="4193583" cy="33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031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892A5-2214-0CB0-99DF-02A5E24A0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E988D5-E332-6091-6771-0BF3FC64F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AB68D15-7023-19D5-A0D5-DF9CF286E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348933"/>
              </p:ext>
            </p:extLst>
          </p:nvPr>
        </p:nvGraphicFramePr>
        <p:xfrm>
          <a:off x="293908" y="1760220"/>
          <a:ext cx="1162974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985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11135452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07284055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97172787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60921540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91.2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LEP L3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35.070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29.9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248.100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41.5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3.204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4.54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57.156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4.570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8.3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24.1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12.5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8F2CA55-792C-4A0C-8FB2-34D7E75E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882" y="5314949"/>
            <a:ext cx="2367771" cy="828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EDDBE-63D0-E155-9963-0CC345C77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31" y="5314949"/>
            <a:ext cx="2367771" cy="60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04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7619C-FF42-56A4-9741-6F0D6E46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C4A9FC-AE3E-1E9A-C169-0B82E1E57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0E1A2-8FA8-CA10-C8A0-612ABD8EB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638" y="1448818"/>
            <a:ext cx="5841362" cy="3960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FA2A75-90AC-AB57-EA92-96CCE9158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2" y="1448818"/>
            <a:ext cx="5477541" cy="39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201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B32F3-5AD5-7CF0-E1D4-BA5F0EBF7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E2391E-658F-D237-52E7-D3D59779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4CEF54-2CB2-0958-C9D4-F2C9FEF78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Finalise splitting PYTHIA code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again</a:t>
            </a:r>
            <a:r>
              <a:rPr lang="en-US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	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processes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Complete secondary list</a:t>
            </a:r>
          </a:p>
        </p:txBody>
      </p:sp>
    </p:spTree>
    <p:extLst>
      <p:ext uri="{BB962C8B-B14F-4D97-AF65-F5344CB8AC3E}">
        <p14:creationId xmlns:p14="http://schemas.microsoft.com/office/powerpoint/2010/main" val="1718027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particle definitions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5822</TotalTime>
  <Words>3819</Words>
  <Application>Microsoft Office PowerPoint</Application>
  <PresentationFormat>Widescreen</PresentationFormat>
  <Paragraphs>598</Paragraphs>
  <Slides>76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3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Detector parameters</vt:lpstr>
      <vt:lpstr>CMS co-ordinate system</vt:lpstr>
      <vt:lpstr>CMS particle definitions</vt:lpstr>
      <vt:lpstr>QCD in lepton colliders</vt:lpstr>
      <vt:lpstr>Theoretical ‘eē → hadron’</vt:lpstr>
      <vt:lpstr>Phenomenology ‘eē → hadron’</vt:lpstr>
      <vt:lpstr>Experimental ‘eē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  <vt:lpstr>PowerPoint Presentation</vt:lpstr>
      <vt:lpstr>LEP912 – Summary of plots</vt:lpstr>
      <vt:lpstr>Minutes of meeting</vt:lpstr>
      <vt:lpstr>PowerPoint Presentation</vt:lpstr>
      <vt:lpstr>LEP – Comparison with OPAL at 91.2 GeV and 161 GeV </vt:lpstr>
      <vt:lpstr>Minutes of meeting</vt:lpstr>
      <vt:lpstr>PowerPoint Presentation</vt:lpstr>
      <vt:lpstr>Minutes of meeting</vt:lpstr>
      <vt:lpstr>PowerPoint Presentation</vt:lpstr>
      <vt:lpstr>Splitting code</vt:lpstr>
      <vt:lpstr>FCCee – Physics list – First stage</vt:lpstr>
      <vt:lpstr>FCCee – Physics list – Second stage</vt:lpstr>
      <vt:lpstr>TESLA 500 GeV – Physics selection</vt:lpstr>
      <vt:lpstr>TESLA 500 GeV – Event selection</vt:lpstr>
      <vt:lpstr>TESLA 500 GeV – Extracting thrust in Automeris.io</vt:lpstr>
      <vt:lpstr>TESLA 500 GeV – Statistics summary</vt:lpstr>
      <vt:lpstr>TESLA 500 GeV – NCH and Thrust</vt:lpstr>
      <vt:lpstr>Minutes of meeting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1504</cp:revision>
  <dcterms:created xsi:type="dcterms:W3CDTF">2024-11-21T11:19:07Z</dcterms:created>
  <dcterms:modified xsi:type="dcterms:W3CDTF">2025-04-07T14:59:16Z</dcterms:modified>
</cp:coreProperties>
</file>